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0"/>
  </p:notesMasterIdLst>
  <p:sldIdLst>
    <p:sldId id="256" r:id="rId2"/>
    <p:sldId id="394" r:id="rId3"/>
    <p:sldId id="395" r:id="rId4"/>
    <p:sldId id="346" r:id="rId5"/>
    <p:sldId id="347" r:id="rId6"/>
    <p:sldId id="348" r:id="rId7"/>
    <p:sldId id="349" r:id="rId8"/>
    <p:sldId id="350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6" r:id="rId19"/>
    <p:sldId id="367" r:id="rId20"/>
    <p:sldId id="368" r:id="rId21"/>
    <p:sldId id="370" r:id="rId22"/>
    <p:sldId id="371" r:id="rId23"/>
    <p:sldId id="372" r:id="rId24"/>
    <p:sldId id="373" r:id="rId25"/>
    <p:sldId id="374" r:id="rId26"/>
    <p:sldId id="375" r:id="rId27"/>
    <p:sldId id="377" r:id="rId28"/>
    <p:sldId id="378" r:id="rId29"/>
    <p:sldId id="379" r:id="rId30"/>
    <p:sldId id="380" r:id="rId31"/>
    <p:sldId id="381" r:id="rId32"/>
    <p:sldId id="403" r:id="rId33"/>
    <p:sldId id="404" r:id="rId34"/>
    <p:sldId id="405" r:id="rId35"/>
    <p:sldId id="406" r:id="rId36"/>
    <p:sldId id="382" r:id="rId37"/>
    <p:sldId id="384" r:id="rId38"/>
    <p:sldId id="386" r:id="rId39"/>
    <p:sldId id="389" r:id="rId40"/>
    <p:sldId id="390" r:id="rId41"/>
    <p:sldId id="391" r:id="rId42"/>
    <p:sldId id="392" r:id="rId43"/>
    <p:sldId id="393" r:id="rId44"/>
    <p:sldId id="397" r:id="rId45"/>
    <p:sldId id="398" r:id="rId46"/>
    <p:sldId id="399" r:id="rId47"/>
    <p:sldId id="400" r:id="rId48"/>
    <p:sldId id="396" r:id="rId4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106" d="100"/>
          <a:sy n="106" d="100"/>
        </p:scale>
        <p:origin x="11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822A3-ECD6-4888-B32E-B9D458EDDEA7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3C835-D89E-4B64-804B-AE1E298EEB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744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50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330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0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276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171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7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67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08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65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06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58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21D1A-4C0A-4EF1-B3D4-4F5EF53BCDBE}" type="datetimeFigureOut">
              <a:rPr lang="pl-PL" smtClean="0"/>
              <a:t>2014-10-01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72E2F-FD9F-4ECF-BEAE-97C4D4FC29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466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Rozliczanie zadań publicznych w ngo</a:t>
            </a:r>
            <a:endParaRPr lang="pl-PL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sz="3200" b="1" dirty="0" smtClean="0">
              <a:solidFill>
                <a:srgbClr val="7030A0"/>
              </a:solidFill>
              <a:latin typeface="Agency FB" panose="020B0503020202020204" pitchFamily="34" charset="0"/>
            </a:endParaRPr>
          </a:p>
          <a:p>
            <a:r>
              <a:rPr lang="pl-PL" sz="3200" b="1" dirty="0" smtClean="0">
                <a:solidFill>
                  <a:srgbClr val="7030A0"/>
                </a:solidFill>
                <a:latin typeface="Agency FB" panose="020B0503020202020204" pitchFamily="34" charset="0"/>
              </a:rPr>
              <a:t>Aneta Rozwadowska Jachacz</a:t>
            </a:r>
            <a:endParaRPr lang="pl-PL" sz="3200" b="1" dirty="0">
              <a:solidFill>
                <a:srgbClr val="7030A0"/>
              </a:solidFill>
              <a:latin typeface="Agency FB" panose="020B0503020202020204" pitchFamily="34" charset="0"/>
            </a:endParaRPr>
          </a:p>
        </p:txBody>
      </p:sp>
      <p:pic>
        <p:nvPicPr>
          <p:cNvPr id="1026" name="Picture" descr="C:\Users\User\AppData\Local\Microsoft\Windows\Temporary Internet Files\Content.Outlook\XEQPMB5L\MD1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7560839" cy="1260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" descr="C:\Users\User\AppData\Local\Microsoft\Windows\Temporary Internet Files\Content.Outlook\XEQPMB5L\MD1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5445224"/>
            <a:ext cx="7560838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1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Ogłoszenie – elementy obowiązkowe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Trybie i kryteriach stosowanych przy wyborze ofert oraz terminie dokonania wyboru ofert;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Zrealizowanych przez organ administracji publicznej w roku ogłoszenia otwartego konkursu ofert i w roku poprzednim zadaniach publicznych tego samego rodzaju i związanych z nimi kosztami, ze szczególnym uwzględnieniem wysokości dotacji przekazanych organizacjom pozarządowym i podmiotom, o których mowa w art. 3 ust. 3.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17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0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Ogłoszenie – wyróżniki </a:t>
            </a:r>
            <a:r>
              <a:rPr lang="pl-PL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338" y="2060848"/>
            <a:ext cx="7886700" cy="4351338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Powierzenie lub wsparcie,</a:t>
            </a:r>
          </a:p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 wsparciu określenie poziomu wkładu własnego,</a:t>
            </a:r>
          </a:p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Formy wkładu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własnego (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 i/lub społeczna praca członków/wolontariat),</a:t>
            </a:r>
          </a:p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niekwalifikowane,</a:t>
            </a:r>
          </a:p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Inwestycje a realizacja zadania,</a:t>
            </a:r>
          </a:p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Załączniki do oferty,</a:t>
            </a:r>
          </a:p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Formy złożenia oferty,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23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618519"/>
            <a:ext cx="7773338" cy="79425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Miejsca zamieszczania ogłoszeń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814512"/>
            <a:ext cx="8229600" cy="5043488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Biuletynie Informacji Publicznej oraz</a:t>
            </a:r>
          </a:p>
          <a:p>
            <a:pPr marL="514350" indent="-514350">
              <a:buFontTx/>
              <a:buAutoNum type="arabicPeriod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siedzibie organu administracji publicznej w miejscu przeznaczonym na zamieszczanie ogłoszeń oraz</a:t>
            </a:r>
          </a:p>
          <a:p>
            <a:pPr marL="514350" indent="-514350"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stronie internetowej organu administracji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publicznej</a:t>
            </a: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76672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 wspólna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81336" y="2033736"/>
            <a:ext cx="8472487" cy="484028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Dwie lub więcej organizacje pozarządowe lub podmioty wymienione w art. 3 ust. 3 działające wspólnie mogą złożyć ofertę wspólną.</a:t>
            </a:r>
          </a:p>
          <a:p>
            <a:pPr eaLnBrk="1" hangingPunct="1">
              <a:buFontTx/>
              <a:buNone/>
              <a:defRPr/>
            </a:pP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pl-PL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 wspólna wskazuje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jakie działania w ramach realizacji zadania publicznego będą wykonywać poszczególne organizacje pozarządowe lub podmioty wymienione w art. 3 ust. 3</a:t>
            </a:r>
          </a:p>
          <a:p>
            <a:pPr eaLnBrk="1" hangingPunct="1"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reprezentacji podmiotów wobec organu administracji publicznej</a:t>
            </a:r>
          </a:p>
          <a:p>
            <a:pPr algn="just" eaLnBrk="1" hangingPunct="1">
              <a:buFontTx/>
              <a:buNone/>
              <a:defRPr/>
            </a:pPr>
            <a:endParaRPr lang="pl-PL" sz="2400" dirty="0" smtClean="0">
              <a:latin typeface="+mj-lt"/>
            </a:endParaRPr>
          </a:p>
          <a:p>
            <a:pPr eaLnBrk="1" hangingPunct="1">
              <a:defRPr/>
            </a:pPr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16832"/>
            <a:ext cx="8229600" cy="5286375"/>
          </a:xfrm>
        </p:spPr>
        <p:txBody>
          <a:bodyPr>
            <a:normAutofit/>
          </a:bodyPr>
          <a:lstStyle/>
          <a:p>
            <a:pPr eaLnBrk="1" hangingPunct="1"/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Wzajemne relacje między podmiotami zawiera umowa.</a:t>
            </a:r>
          </a:p>
          <a:p>
            <a:pPr eaLnBrk="1" hangingPunct="1"/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Umowę zawartą między organizacjami pozarządowymi lub podmiotami wymienionymi w art. 3 ust. 3, określającą zakres ich świadczeń składających się na realizację zadania publicznego, załącza się do umowy na realizację zadania.</a:t>
            </a:r>
          </a:p>
          <a:p>
            <a:pPr eaLnBrk="1" hangingPunct="1"/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Organizacje pozarządowe lub podmioty wymienione w art. 3 ust. 3 składające ofertę wspólną ponoszą odpowiedzialność solidarną za zobowiązania.</a:t>
            </a:r>
          </a:p>
          <a:p>
            <a:pPr algn="just" eaLnBrk="1" hangingPunct="1"/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3040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93094" y="54868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Umowa - oferta wspólna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060848"/>
            <a:ext cx="78867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zlecenia realizacji zadania publicznego organizacjom pozarządowym lub podmiotom wymienionym w art. 3 ust. 3, które złożyły ofertę wspólną, w umowie o wsparcie realizacji zadania publicznego lub o powierzenie realizacji zadania publicznego należy wskazać prawa i obowiązki każdej z organizacji lub podmiotów, w tym zakres ich świadczeń składających się na realizowane zadanie.</a:t>
            </a:r>
          </a:p>
        </p:txBody>
      </p:sp>
    </p:spTree>
    <p:extLst>
      <p:ext uri="{BB962C8B-B14F-4D97-AF65-F5344CB8AC3E}">
        <p14:creationId xmlns:p14="http://schemas.microsoft.com/office/powerpoint/2010/main" val="32897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Rozstrzygnięcie przez organ administracji publicznej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2492896"/>
            <a:ext cx="8229600" cy="4525962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Ocenia możliwość realizacji zadania publicznego przez organizację pozarządową lub podmioty wymienione w art. 3 ust. 3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cenia przedstawioną kalkulację kosztów realizacji zadania publicznego, w tym w odniesieniu do zakresu rzeczowego zadania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cenia proponowaną jakość wykonania zadania i kwalifikacje osób, przy udziale których organizacja pozarządowa lub podmioty określone w art. 3 ust. 3 będą realizować zadanie publiczne</a:t>
            </a:r>
          </a:p>
        </p:txBody>
      </p:sp>
    </p:spTree>
    <p:extLst>
      <p:ext uri="{BB962C8B-B14F-4D97-AF65-F5344CB8AC3E}">
        <p14:creationId xmlns:p14="http://schemas.microsoft.com/office/powerpoint/2010/main" val="42261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500062" y="692696"/>
            <a:ext cx="8643938" cy="6643687"/>
          </a:xfrm>
        </p:spPr>
        <p:txBody>
          <a:bodyPr>
            <a:normAutofit/>
          </a:bodyPr>
          <a:lstStyle/>
          <a:p>
            <a:pPr marL="514350" indent="-514350" eaLnBrk="1" hangingPunct="1">
              <a:buFontTx/>
              <a:buAutoNum type="arabicParenR" startAt="4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przypadku, wspierania uwzględnia planowany przez organizację pozarządową lub podmioty wymienione w art. 3 ust. 3 udział środków finansowych własnych lub środków pochodzących z innych źródeł na realizację zadania publicznego</a:t>
            </a:r>
          </a:p>
          <a:p>
            <a:pPr marL="514350" indent="-514350" eaLnBrk="1" hangingPunct="1">
              <a:buFontTx/>
              <a:buAutoNum type="arabicParenR" startAt="4"/>
            </a:pP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względnia planowany przez organizację pozarządową lub podmioty wymienione w art. 3 ust. 3, wkład rzeczowy, osobowy, w tym świadczenia wolontariuszy i pracę społeczną członków</a:t>
            </a:r>
          </a:p>
          <a:p>
            <a:pPr marL="514350" indent="-514350" eaLnBrk="1" hangingPunct="1">
              <a:buFontTx/>
              <a:buAutoNum type="arabicParenR" startAt="4"/>
            </a:pP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względnia analizę i ocenę realizacji zleconych zadań publicznych w przypadku organizacji pozarządowej lub podmiotów wymienionych w art. 3 ust. 3, które w latach poprzednich realizowały zlecone zadania publiczne, biorąc pod uwagę rzetelność i terminowość oraz sposób rozliczenia otrzymanych na ten cel środków</a:t>
            </a:r>
          </a:p>
          <a:p>
            <a:pPr marL="514350" indent="-514350" eaLnBrk="1" hangingPunct="1">
              <a:buFontTx/>
              <a:buAutoNum type="arabicParenR" startAt="4"/>
            </a:pPr>
            <a:endParaRPr lang="pl-PL" sz="2400" dirty="0" smtClean="0"/>
          </a:p>
          <a:p>
            <a:pPr marL="514350" indent="-514350" eaLnBrk="1" hangingPunct="1"/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6585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8229600" cy="433047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Każdy w terminie 30 dni od rozstrzygnięcia konkursu może żądać uzasadnienia wyboru lub odrzucenia oferty</a:t>
            </a:r>
          </a:p>
          <a:p>
            <a:pPr eaLnBrk="1" hangingPunct="1">
              <a:defRPr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otwartego konkursu ofert ogłasza się niezwłocznie po wyborze oferty w sposób jak publikacja ogłoszenia konkursowego</a:t>
            </a:r>
          </a:p>
        </p:txBody>
      </p:sp>
    </p:spTree>
    <p:extLst>
      <p:ext uri="{BB962C8B-B14F-4D97-AF65-F5344CB8AC3E}">
        <p14:creationId xmlns:p14="http://schemas.microsoft.com/office/powerpoint/2010/main" val="42645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92696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Podpisanie umowy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204864"/>
            <a:ext cx="7886700" cy="435133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ogłoszeniu wyników otwartego konkursu ofert organ administracji publicznej, bez zbędnej zwłoki, zawiera umowy o wsparcie realizacji zadania publicznego lub o powierzenie realizacji zadania publicznego z wyłonionymi organizacjami pozarządowymi lub podmiotami wymienionymi w art. 3 ust. 3</a:t>
            </a:r>
          </a:p>
        </p:txBody>
      </p:sp>
    </p:spTree>
    <p:extLst>
      <p:ext uri="{BB962C8B-B14F-4D97-AF65-F5344CB8AC3E}">
        <p14:creationId xmlns:p14="http://schemas.microsoft.com/office/powerpoint/2010/main" val="3754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6626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szkolenia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332" y="1916832"/>
            <a:ext cx="7772870" cy="342410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Własna inicjatywa ngo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 ofert – podmioty uczestniczące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ogłoszenia konkursu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Ogłoszenie – elementy obowiązkowe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Ogłoszenie – wyróżniki jst</a:t>
            </a:r>
          </a:p>
          <a:p>
            <a:pPr marL="457200" indent="-457200">
              <a:buFont typeface="+mj-lt"/>
              <a:buAutoNum type="alphaLcParenR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Miejsca zamieszczania ogłoszeń</a:t>
            </a:r>
          </a:p>
        </p:txBody>
      </p:sp>
    </p:spTree>
    <p:extLst>
      <p:ext uri="{BB962C8B-B14F-4D97-AF65-F5344CB8AC3E}">
        <p14:creationId xmlns:p14="http://schemas.microsoft.com/office/powerpoint/2010/main" val="35133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618519"/>
            <a:ext cx="7773338" cy="79425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Sprawozdanie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988840"/>
            <a:ext cx="8229600" cy="50720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Sprawozdanie z wykonania zadania publicznego określonego w umowie należy sporządzić </a:t>
            </a:r>
            <a:r>
              <a:rPr lang="pl-PL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terminie 30 dni od dnia zakończenia realizacji zadania </a:t>
            </a:r>
            <a:r>
              <a:rPr lang="pl-PL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publicznego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 administracji publicznej może wezwać do złożenia w roku budżetowym częściowych sprawozdań z wykonania zadania publicznego, nie wcześniej niż przed upływem 30 dni od dnia doręczenia wezwania</a:t>
            </a:r>
          </a:p>
        </p:txBody>
      </p:sp>
    </p:spTree>
    <p:extLst>
      <p:ext uri="{BB962C8B-B14F-4D97-AF65-F5344CB8AC3E}">
        <p14:creationId xmlns:p14="http://schemas.microsoft.com/office/powerpoint/2010/main" val="40282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14313"/>
            <a:ext cx="6572250" cy="8572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Małe granty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57187" y="1643063"/>
            <a:ext cx="8715375" cy="521493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Na złożoną ofertę organizacji pozarządowej lub podmiotu wymienionego w art. 3 ust. 3, organ wykonawczy jednostki samorządu terytorialnego może zlecić organizacji pozarządowej lub podmiotom wymienionym w art. 3 ust. 3, </a:t>
            </a:r>
            <a:b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pominięciem otwartego konkursu ofert, realizację zadania publicznego o charakterze lokalnym lub regionalnym, spełniającego łącznie następujące warunki:</a:t>
            </a:r>
          </a:p>
          <a:p>
            <a:pPr eaLnBrk="1" hangingPunct="1">
              <a:buFontTx/>
              <a:buNone/>
              <a:defRPr/>
            </a:pP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wysokość dofinansowania lub finansowania zadania publicznego nie przekracza kwoty 10 000 zł;</a:t>
            </a:r>
          </a:p>
          <a:p>
            <a:pPr eaLnBrk="1" hangingPunct="1">
              <a:buFontTx/>
              <a:buNone/>
              <a:defRPr/>
            </a:pP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 publiczne ma być realizowane w okresie nie dłuższym niż 90 dni.</a:t>
            </a:r>
          </a:p>
          <a:p>
            <a:pPr algn="just" eaLnBrk="1" hangingPunct="1">
              <a:buFontTx/>
              <a:buNone/>
              <a:defRPr/>
            </a:pPr>
            <a:endParaRPr lang="pl-PL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136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3338" cy="86626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501063" cy="447198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Uznając celowość realizacji zadania publicznego przez organizację pozarządową lub podmiot wymieniony w art. 3 ust. 3, organ wykonawczy jednostki samorządu terytorialnego zleca realizację zadania, po złożeniu oferty przez organizację pozarządową lub podmioty wymienione w art. 3 ust. 3.</a:t>
            </a:r>
          </a:p>
        </p:txBody>
      </p:sp>
    </p:spTree>
    <p:extLst>
      <p:ext uri="{BB962C8B-B14F-4D97-AF65-F5344CB8AC3E}">
        <p14:creationId xmlns:p14="http://schemas.microsoft.com/office/powerpoint/2010/main" val="19064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8229600" cy="47863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terminie nie dłuższym niż 7 dni roboczych od dnia wpłynięcia oferty, po uznaniu celowości realizacji zadania  organ wykonawczy jednostki samorządu terytorialnego zamieszcza ofertę na okres 7 dni:</a:t>
            </a:r>
          </a:p>
          <a:p>
            <a:pPr eaLnBrk="1" hangingPunct="1">
              <a:lnSpc>
                <a:spcPct val="90000"/>
              </a:lnSpc>
              <a:defRPr/>
            </a:pP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Biuletynie Informacji Publicznej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siedzibie organu jednostki samorządu terytorialnego w miejscu przeznaczonym na zamieszczanie ogłoszeń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stronie internetowej organu jednostki samorządu terytorialnego</a:t>
            </a:r>
          </a:p>
        </p:txBody>
      </p:sp>
    </p:spTree>
    <p:extLst>
      <p:ext uri="{BB962C8B-B14F-4D97-AF65-F5344CB8AC3E}">
        <p14:creationId xmlns:p14="http://schemas.microsoft.com/office/powerpoint/2010/main" val="480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515350" cy="537606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Każdy, w terminie 7 dni, może zgłosić uwagi dotyczące oferty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upływie tego terminu oraz po rozpatrzeniu uwag, organ wykonawczy jednostki samorządu terytorialnego niezwłocznie zawiera umowę o wsparcie realizacji zadania publicznego lub o powierzenie realizacji zadania publicznego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 stanowi załącznik do umowy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wykonaniu zadania publicznego organizacja pozarządowa lub podmioty wymienione w art. 3 ust. 3 składają sprawozdanie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Wzór oferty, umowy i sprawozdania jest tożsamy z dokumentami dot. procedury konkursowej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l-PL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1" y="464671"/>
            <a:ext cx="7773338" cy="159617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35757" y="2060848"/>
            <a:ext cx="8472487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Łączna kwota środków finansowych przekazanych przez organ wykonawczy jednostki samorządu terytorialnego tej samej organizacji pozarządowej lub temu samemu podmiotowi wymienionemu w art. 3 ust. 3, </a:t>
            </a:r>
            <a:r>
              <a:rPr lang="pl-PL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trybie małych grantów, w danym roku kalendarzowym, nie może przekroczyć kwoty 20 000 zł</a:t>
            </a:r>
          </a:p>
        </p:txBody>
      </p:sp>
    </p:spTree>
    <p:extLst>
      <p:ext uri="{BB962C8B-B14F-4D97-AF65-F5344CB8AC3E}">
        <p14:creationId xmlns:p14="http://schemas.microsoft.com/office/powerpoint/2010/main" val="410191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2332038"/>
            <a:ext cx="8715375" cy="452596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Wysokość środków finansowych przyznanych przez organ wykonawczy jednostki samorządu terytorialnego </a:t>
            </a:r>
            <a:r>
              <a:rPr lang="pl-PL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może przekroczyć 20% dotacji planowanych w roku budżetowym na realizację zadań publicznych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organizacje pozarządowe oraz podmioty wymienione w art. 3 ust. 3</a:t>
            </a:r>
          </a:p>
        </p:txBody>
      </p:sp>
    </p:spTree>
    <p:extLst>
      <p:ext uri="{BB962C8B-B14F-4D97-AF65-F5344CB8AC3E}">
        <p14:creationId xmlns:p14="http://schemas.microsoft.com/office/powerpoint/2010/main" val="24315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7658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Obowiązki informacyjne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 informowania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że zadanie jest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współfinansowane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finansowane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środków otrzymanych od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samorządu. </a:t>
            </a:r>
          </a:p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ten temat powinna się znaleźć we wszystkich materiałach, publikacjach, informacjach dla mediów, ogłoszeniach oraz wystąpieniach publicznych dotyczących realizowanego zadania publicznego.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69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Obowiązki informacyjne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umieszczania logo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samorządu na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wszystkich materiałach, w szczególności promocyjnych, informacyjnych, szkoleniowych i edukacyjnych, dotyczących realizowanego zadania oraz zakupionych środkach trwałych, </a:t>
            </a: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proporcjonalnie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wielkości innych oznaczeń, w sposób  zapewniający jego dobrą widoczność.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14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0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Uprawnienia samorządu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330" y="2276872"/>
            <a:ext cx="7886700" cy="4351338"/>
          </a:xfrm>
        </p:spPr>
        <p:txBody>
          <a:bodyPr/>
          <a:lstStyle/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rozpowszechnianie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dowolnej formie, w prasie, radiu, telewizji, Internecie oraz innych publikacjach,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nazw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adresu zleceniobiorcy,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przedmiotu i celu, na który przyznano środki, oraz informacji o wysokości przyznanych środków.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01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6626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szkolenia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024" y="1916832"/>
            <a:ext cx="7772870" cy="342410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Rozstrzygnięcie przez organ administracji publicznej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Podpisanie umowy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Małe granty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Prawidłowy opis faktur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Księgowość i kontrola zadania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Rozliczenie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wkładu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własnego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Podsumowanie i zakończenie</a:t>
            </a:r>
            <a:endParaRPr lang="pl-P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Realizacja zadania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Możliwość przesunięcia środków między pozycjami kosztorysu, a nie kategoriami wydatków (koszty merytoryczne, obsługi zadania, pozostałe w tym wyposażenia i promocji)</a:t>
            </a:r>
          </a:p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 dokonania aneksów jedynie w % wymiarze określonym w umowie realizacji zadania,</a:t>
            </a:r>
          </a:p>
          <a:p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Przekroczenia limitów – dotacja pobrana w nadmiernej wysokości</a:t>
            </a:r>
            <a:endParaRPr lang="pl-P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4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0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i inne ważne terminy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330" y="2441550"/>
            <a:ext cx="7886700" cy="4351338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w harmonogramie realizacji  jedynie w formie aneksu,</a:t>
            </a:r>
          </a:p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Daty wystawienia i </a:t>
            </a:r>
            <a:r>
              <a:rPr lang="pl-PL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płatności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faktur/rachunków jedynie w okresie realizacji zadania (zawartego w umowie),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03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prawna</a:t>
            </a:r>
            <a:endParaRPr lang="pl-PL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Rozporządzenie Ministra Finansów z dnia 15 listopada 2001 r. w sprawie szczególnych zasad rachunkowości dla niektórych jednostek niebędących spółkami handlowymi, nieprowadzących działalności gospodarczej (Dz.U.2001.137.1539). </a:t>
            </a:r>
          </a:p>
          <a:p>
            <a:r>
              <a:rPr lang="pl-PL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Rozporządzenie </a:t>
            </a:r>
            <a:r>
              <a:rPr lang="pl-PL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odwołuje się wprost do ustawy o rachunkowości i przewiduje jedynie pewne uproszczenia. Konieczne jest jednak sporządzenie rocznego sprawozdania finansowego na dzień kończący rok obrotowy oraz na każdy inny dzień bilansowy na podstawie zapisów z ksiąg rachunkowych. </a:t>
            </a:r>
            <a:endParaRPr lang="pl-PL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 </a:t>
            </a:r>
            <a:r>
              <a:rPr lang="pl-PL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pamiętać, że dalsze artykuły rozporządzenia mówią, że w przypadku, gdy np. organizacja w ciągu roku obrotowego rozpocznie działalność gospodarczą – wówczas podlega przepisom Ustawy o rachunkowości, odnoszącym się do jednostek prowadzących działalność gospodarczą </a:t>
            </a:r>
          </a:p>
          <a:p>
            <a:endParaRPr lang="pl-PL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281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Prawidłowość wydatkowania środków pochodzących z dotacji udzielonej z budżetu państwa bądź budżetu jednostki samorządu terytorialnego, oprócz </a:t>
            </a:r>
            <a:r>
              <a:rPr lang="pl-P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reżimu odpowiedzialności za naruszenie dyscypliny finansów publicznych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sankcji budżetowych wynikających z ustawy o finansach publicznych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(obowiązek zwrotu wraz z odsetkami) </a:t>
            </a:r>
            <a:r>
              <a:rPr lang="pl-PL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objęta jest również ochroną karną skarbową</a:t>
            </a:r>
            <a:r>
              <a:rPr lang="pl-PL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Narażenie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finansów publicznych na uszczuplenie poprzez nienależne pobranie lub niezgodne z prawem wykorzystanie dotacji stanowi przestępstwo skarbowe (art. 82 kodeksu karnego skarbowego).</a:t>
            </a:r>
          </a:p>
        </p:txBody>
      </p:sp>
    </p:spTree>
    <p:extLst>
      <p:ext uri="{BB962C8B-B14F-4D97-AF65-F5344CB8AC3E}">
        <p14:creationId xmlns:p14="http://schemas.microsoft.com/office/powerpoint/2010/main" val="341701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050" dirty="0">
              <a:latin typeface="Calibri" panose="020F0502020204030204" pitchFamily="34" charset="0"/>
            </a:endParaRPr>
          </a:p>
          <a:p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Zleceniobiorca jest zobowiązany do odbierania stosownych oświadczeń osób, których te dane dotyczą, </a:t>
            </a:r>
            <a:r>
              <a:rPr lang="pl-P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zgodnie z ustawą z dnia 29 sierpnia 1997 r. o ochronie danych osobowych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zakresie związanym z realizacją zadania publicznego, w tym z gromadzeniem, przetwarzaniem i przekazywaniem danych osobowych, a także wprowadzaniem ich do systemów informatycznych. </a:t>
            </a:r>
          </a:p>
          <a:p>
            <a:pPr marL="0" indent="0">
              <a:buNone/>
            </a:pPr>
            <a:endParaRPr lang="pl-P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20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sz="1050" dirty="0">
              <a:latin typeface="Calibri" panose="020F0502020204030204" pitchFamily="34" charset="0"/>
            </a:endParaRPr>
          </a:p>
          <a:p>
            <a:r>
              <a:rPr lang="pl-PL" sz="2400" dirty="0">
                <a:solidFill>
                  <a:schemeClr val="tx2"/>
                </a:solidFill>
                <a:latin typeface="Calibri" panose="020F0502020204030204" pitchFamily="34" charset="0"/>
              </a:rPr>
              <a:t>Rozporządzenie Ministra Pracy i Polityki Społecznej z dnia 15 grudnia 2010 r. </a:t>
            </a: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w sprawie wzoru oferty i ramowego wzoru umowy dotyczących realizacji zadania publicznego oraz wzoru sprawozdania z wykonania tego zadania. </a:t>
            </a:r>
            <a:endParaRPr lang="pl-PL" sz="2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l-PL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Dz</a:t>
            </a:r>
            <a:r>
              <a:rPr lang="pl-PL" sz="2400" dirty="0">
                <a:solidFill>
                  <a:schemeClr val="tx2"/>
                </a:solidFill>
                <a:latin typeface="Calibri" panose="020F0502020204030204" pitchFamily="34" charset="0"/>
              </a:rPr>
              <a:t>. U. z 10.01.2011 r. Nr 25, poz. 26.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42588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0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Prawidłowy opis faktur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7818" y="2204864"/>
            <a:ext cx="7886700" cy="4351338"/>
          </a:xfrm>
        </p:spPr>
        <p:txBody>
          <a:bodyPr/>
          <a:lstStyle/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Faktury/rachunki, umowy (o dzieło, zlecenie) związane z realizacją zadania winny być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opisane zgodnie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wymogami określonymi w Art.21 Ustawy o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rachunkowości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odwrocie winny zawierać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pieczęć organizacji oraz</a:t>
            </a:r>
          </a:p>
          <a:p>
            <a:pPr lvl="0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sporządzony w sposób trwały opis:</a:t>
            </a:r>
          </a:p>
          <a:p>
            <a:pPr lvl="0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„Operacja dotyczy realizacji zadania (</a:t>
            </a:r>
            <a:r>
              <a:rPr lang="pl-PL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nazwa zadania i nazwa konkursu) ..........,</a:t>
            </a:r>
          </a:p>
          <a:p>
            <a:pPr lvl="0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zgodnie z zawartą umową nr ....... z dnia .....</a:t>
            </a:r>
          </a:p>
          <a:p>
            <a:pPr lvl="0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w przypadku aneksu do umowy należy dopisać: oraz zgodnie z Aneksem nr ...... z dnia......)</a:t>
            </a:r>
          </a:p>
          <a:p>
            <a:pPr marL="0" indent="0">
              <a:buNone/>
            </a:pPr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870" cy="3424107"/>
          </a:xfrm>
        </p:spPr>
        <p:txBody>
          <a:bodyPr>
            <a:noAutofit/>
          </a:bodyPr>
          <a:lstStyle/>
          <a:p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 merytoryczny zadania, którego dotyczy (w tym czas i miejsce)</a:t>
            </a:r>
          </a:p>
          <a:p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przeznaczenie zakupionej usługi, towaru lub opłaconej należności.</a:t>
            </a:r>
          </a:p>
          <a:p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w jakiej części (kwotowo) została należność z faktury/rachunku opłacona ze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środków pochodzących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dotacji.</a:t>
            </a:r>
          </a:p>
          <a:p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„Stwierdzam zgodność merytoryczną”</a:t>
            </a:r>
          </a:p>
          <a:p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 czytelny podpis osoby/osób uprawnionych, zgodnie z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KRS</a:t>
            </a:r>
          </a:p>
          <a:p>
            <a:pPr lvl="0"/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sprawdzono pod względem rachunkowym i formalnym”</a:t>
            </a:r>
          </a:p>
          <a:p>
            <a:pPr lvl="0"/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 czytelny podpis osoby odpowiedzialnej za prowadzenie ksiąg rachunkowych</a:t>
            </a:r>
          </a:p>
          <a:p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Prawidłowy opis faktur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dekret księgowy - sposób ujęcia dowodu w księgach rachunkowych wraz z podpisem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dokonującej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wpisu do ewidencji księgowej oraz numerem dowodu księgowego (data i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podpis umożliwiający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identyfikację osoby podpisującej);</a:t>
            </a:r>
          </a:p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numer z dziennika księgowego (numer należy wpisać w prawym górnym rogu dokumentu)</a:t>
            </a:r>
          </a:p>
          <a:p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numer pozycji z kosztorysu (w prawym dolnym rogu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Każda z faktur (rachunków) powinna zawierać informację o stosowaniu ustawy „Prawo zamówień publicznych” wraz z przywołaniem stosownego artykułu ustawy</a:t>
            </a:r>
          </a:p>
          <a:p>
            <a:endParaRPr lang="pl-P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Prawidłowy opis faktur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do sprawozdania z realizacji zadania dołączane są kserokopie dokumentów </a:t>
            </a:r>
            <a:r>
              <a:rPr lang="pl-PL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księgowych, winny </a:t>
            </a:r>
            <a:r>
              <a:rPr lang="pl-PL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być to kserokopie dwustronne tak opisanych faktur/rachunków.</a:t>
            </a:r>
          </a:p>
          <a:p>
            <a:r>
              <a:rPr lang="pl-PL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Kserokopie </a:t>
            </a:r>
            <a:r>
              <a:rPr lang="pl-PL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muszą być </a:t>
            </a:r>
            <a:r>
              <a:rPr lang="pl-PL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obustronnie potwierdzone </a:t>
            </a:r>
            <a:r>
              <a:rPr lang="pl-PL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zgodność z oryginałem z datą </a:t>
            </a:r>
            <a:r>
              <a:rPr lang="pl-PL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podpisem </a:t>
            </a:r>
            <a:r>
              <a:rPr lang="pl-PL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uprawnionej, zgodnie z </a:t>
            </a:r>
            <a:r>
              <a:rPr lang="pl-PL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KRS</a:t>
            </a:r>
          </a:p>
        </p:txBody>
      </p:sp>
    </p:spTree>
    <p:extLst>
      <p:ext uri="{BB962C8B-B14F-4D97-AF65-F5344CB8AC3E}">
        <p14:creationId xmlns:p14="http://schemas.microsoft.com/office/powerpoint/2010/main" val="19150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Własna inicjatywa ngo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Organizacja pozarządowa oraz podmioty wymienione w art. 3 ust. 3 mogą z własnej inicjatywy złożyć wniosek o realizację zadania publicznego, także takiego, które jest realizowane dotychczas w inny sposób, w tym przez organy administracji publicznej.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l-PL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Wniosek / oferta zawiera </a:t>
            </a:r>
            <a:r>
              <a:rPr lang="pl-PL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szczególności: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opis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publicznego przeznaczonego do realizacji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szacunkową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kalkulację kosztów realizacji zadania publicznego</a:t>
            </a:r>
          </a:p>
        </p:txBody>
      </p:sp>
    </p:spTree>
    <p:extLst>
      <p:ext uri="{BB962C8B-B14F-4D97-AF65-F5344CB8AC3E}">
        <p14:creationId xmlns:p14="http://schemas.microsoft.com/office/powerpoint/2010/main" val="387409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Obowiązki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Zleceniobiorca jest zobowiązany do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prowadzenia wyodrębnionej dokumentacji finansowo-księgowej i ewidencji księgowej zadania publicznego, zgodnie z zasadami wynikającymi z ustawy z dnia 29 września 1994 r. o rachunkowości (Dz. U. z 2009 r. Nr 152, poz. 1223, z </a:t>
            </a:r>
            <a:r>
              <a:rPr lang="pl-P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zm.), w sposób umożliwiający identyfikację poszczególnych operacji księgowych. </a:t>
            </a:r>
          </a:p>
        </p:txBody>
      </p:sp>
    </p:spTree>
    <p:extLst>
      <p:ext uri="{BB962C8B-B14F-4D97-AF65-F5344CB8AC3E}">
        <p14:creationId xmlns:p14="http://schemas.microsoft.com/office/powerpoint/2010/main" val="63678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948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Księgowość i kontrola zadania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Zleceniobiorca zobowiązany jest do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przechowywania dokumentacji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związanej z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realizacją zadania publicznego przez 5 lat, licząc od początku roku następującego po roku, 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którym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realizował zadanie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publiczne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 poddania się kontroli w tym samym terminie</a:t>
            </a:r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93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0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Wykorzystanie odsetek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Zleceniobiorca zobowiązuje się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wykorzystania przekazanej dotacji zgodnie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celem, na jaki ją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uzyskał i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warunkach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określonych umową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Dotyczy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także ewentualnych przychodów uzyskanych przy realizacji umowy, których nie można było przewidzieć przy kalkulowaniu wielkości dotacji, oraz odsetek bankowych od przekazanych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środków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które należy wykorzystać </a:t>
            </a:r>
            <a:r>
              <a:rPr lang="pl-PL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realizację zadania publicznego.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59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76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Rozliczenie wkładu własnego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04864"/>
            <a:ext cx="7886700" cy="4351338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Rozliczenie wkładu finansowego – zestawienie faktur rachunków,</a:t>
            </a:r>
          </a:p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Rozliczenie wkładu osobowego (społeczna praca członków/wolontariuszy)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–oświadczenia, protokoły, listy obecności.</a:t>
            </a:r>
            <a:endParaRPr lang="pl-PL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Wydatkowanie wkładu własnego a zapisy umowy,</a:t>
            </a:r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76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Rozliczenie </a:t>
            </a:r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/ zadania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76872"/>
            <a:ext cx="78867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Beneficjenci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realizujący projekty w ramach Programu Operacyjnego Kapitał Ludzki zobowiązani są </a:t>
            </a:r>
            <a:r>
              <a:rPr lang="pl-PL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prowadzenia wyodrębnionej ewidencji wydatków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utrzymując odrębny system księgowy albo odpowiedni kod księgowy dla wszystkich transakcji związanych z danym projektem. </a:t>
            </a:r>
          </a:p>
          <a:p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Wszystkie projekty w ramach PO KL są rozliczane na podstawie wniosku beneficjenta o płatność. Wniosek o płatność przygotowywany jest w Generatorze Wniosków Płatniczych (GWP). Wyłącznie wniosek przygotowany w GWP może zostać zaakceptowany przez instytucję weryfikującą wniosek.</a:t>
            </a:r>
          </a:p>
          <a:p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5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76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Rozliczenie </a:t>
            </a:r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/ zadania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7687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Wszystkie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w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ramach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środków publicznych są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rozliczane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sprawozdaniu z realizacji zadania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Wyłącznie </a:t>
            </a:r>
            <a:r>
              <a:rPr lang="pl-PL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sprawozdanie złożone na wzorze podanym w rozporządzeniu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może zostać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zaakceptowane </a:t>
            </a:r>
            <a:r>
              <a:rPr 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instytucję </a:t>
            </a:r>
            <a:r>
              <a:rPr lang="pl-P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weryfikującą.</a:t>
            </a:r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766" y="548680"/>
            <a:ext cx="8229600" cy="1143000"/>
          </a:xfrm>
        </p:spPr>
        <p:txBody>
          <a:bodyPr>
            <a:normAutofit/>
          </a:bodyPr>
          <a:lstStyle/>
          <a:p>
            <a:pPr lvl="0" algn="ctr">
              <a:spcBef>
                <a:spcPts val="750"/>
              </a:spcBef>
            </a:pPr>
            <a:r>
              <a:rPr lang="pl-PL" sz="3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Zasady prowadzenia księgowości </a:t>
            </a:r>
            <a:r>
              <a:rPr lang="pl-P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projektu PO KL</a:t>
            </a:r>
            <a:endParaRPr lang="pl-PL" sz="3200" b="1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7687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W przypadku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prowadzenia pełnej księgowości </a:t>
            </a:r>
            <a:r>
              <a:rPr lang="pl-PL" sz="1800" b="1" dirty="0" smtClean="0">
                <a:solidFill>
                  <a:schemeClr val="tx2"/>
                </a:solidFill>
                <a:latin typeface="MinionPro-Regular"/>
              </a:rPr>
              <a:t>(organizacje pozarządowe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)  wymóg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zapewnienia odrębnego systemu księgowego albo odpowiedniego kodu księgowego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oznacza:</a:t>
            </a:r>
            <a:endParaRPr lang="pl-PL" sz="1800" dirty="0">
              <a:solidFill>
                <a:schemeClr val="tx2"/>
              </a:solidFill>
              <a:latin typeface="MinionPro-Regular"/>
            </a:endParaRPr>
          </a:p>
          <a:p>
            <a:r>
              <a:rPr lang="pl-PL" sz="1800" b="1" dirty="0">
                <a:solidFill>
                  <a:schemeClr val="tx2"/>
                </a:solidFill>
                <a:latin typeface="MinionPro-Regular"/>
              </a:rPr>
              <a:t>prowadzenie odrębnej ewidencji księgowej nie zaś odrębnych ksiąg rachunkowych. </a:t>
            </a:r>
            <a:endParaRPr lang="pl-PL" sz="1800" b="1" dirty="0" smtClean="0">
              <a:solidFill>
                <a:schemeClr val="tx2"/>
              </a:solidFill>
              <a:latin typeface="MinionPro-Regular"/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Organizacja może tego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dokonać poprzez odpowiednie zmiany w polityce rachunkowości polegające na: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1800" dirty="0">
                <a:solidFill>
                  <a:schemeClr val="tx2"/>
                </a:solidFill>
                <a:latin typeface="MinionPro-Regular"/>
              </a:rPr>
              <a:t>wprowadzeniu dodatkowych rejestrów dokumentów księgowych, kont syntetycznych,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analitycznych i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pozabilansowych, pozwalających na wyodrębnienie operacji związanych z danym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projektem, w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układzie umożliwiającym uzyskanie informacji wymaganych w zakresie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sprawozdawczości finansowej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projektu i kontroli, określone przez IZ PO KL w załączniku do </a:t>
            </a:r>
            <a:r>
              <a:rPr lang="pl-PL" sz="1800" i="1" dirty="0">
                <a:solidFill>
                  <a:schemeClr val="tx2"/>
                </a:solidFill>
                <a:latin typeface="MinionPro-It"/>
              </a:rPr>
              <a:t>Umowy o </a:t>
            </a:r>
            <a:r>
              <a:rPr lang="pl-PL" sz="1800" i="1" dirty="0" smtClean="0">
                <a:solidFill>
                  <a:schemeClr val="tx2"/>
                </a:solidFill>
                <a:latin typeface="MinionPro-It"/>
              </a:rPr>
              <a:t>dofinansowanie projektu </a:t>
            </a:r>
            <a:r>
              <a:rPr lang="pl-PL" sz="1800" i="1" dirty="0">
                <a:solidFill>
                  <a:schemeClr val="tx2"/>
                </a:solidFill>
                <a:latin typeface="MinionPro-It"/>
              </a:rPr>
              <a:t>w ramach PO KL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. Beneficjent prowadzący wyodrębnioną ewidencję księgową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projektu spełniającą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wymienione kryteria załącza do wniosku beneficjenta o płatność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zestawienie z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komputerowego systemu księgowego; </a:t>
            </a:r>
            <a:endParaRPr lang="pl-PL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766" y="548680"/>
            <a:ext cx="8229600" cy="1143000"/>
          </a:xfrm>
        </p:spPr>
        <p:txBody>
          <a:bodyPr>
            <a:normAutofit/>
          </a:bodyPr>
          <a:lstStyle/>
          <a:p>
            <a:pPr lvl="0" algn="ctr">
              <a:spcBef>
                <a:spcPts val="750"/>
              </a:spcBef>
            </a:pPr>
            <a:r>
              <a:rPr lang="pl-PL" sz="3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Zasady prowadzenia </a:t>
            </a:r>
            <a:r>
              <a:rPr lang="pl-PL" sz="3200" b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księgowości </a:t>
            </a:r>
            <a:r>
              <a:rPr lang="pl-PL" sz="3200" b="1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projektu PO KL</a:t>
            </a:r>
            <a:endParaRPr lang="pl-PL" sz="3200" b="1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7687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lub</a:t>
            </a:r>
            <a:endParaRPr lang="pl-PL" sz="1800" dirty="0">
              <a:solidFill>
                <a:schemeClr val="tx2"/>
              </a:solidFill>
              <a:latin typeface="MinionPro-Regular"/>
            </a:endParaRPr>
          </a:p>
          <a:p>
            <a:r>
              <a:rPr lang="pl-PL" sz="1800" b="1" dirty="0">
                <a:solidFill>
                  <a:schemeClr val="tx2"/>
                </a:solidFill>
                <a:latin typeface="MinionPro-Regular"/>
              </a:rPr>
              <a:t>wprowadzeniu wyodrębnionego kodu księgowego dla wszystkich transakcji związanych z </a:t>
            </a:r>
            <a:r>
              <a:rPr lang="pl-PL" sz="1800" b="1" dirty="0" smtClean="0">
                <a:solidFill>
                  <a:schemeClr val="tx2"/>
                </a:solidFill>
                <a:latin typeface="MinionPro-Regular"/>
              </a:rPr>
              <a:t>danym projektem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. </a:t>
            </a:r>
            <a:endParaRPr lang="pl-PL" sz="1800" dirty="0" smtClean="0">
              <a:solidFill>
                <a:schemeClr val="tx2"/>
              </a:solidFill>
              <a:latin typeface="MinionPro-Regular"/>
            </a:endParaRPr>
          </a:p>
          <a:p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Wyodrębniony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kod księgowy </a:t>
            </a:r>
            <a:r>
              <a:rPr lang="pl-PL" sz="1800" b="1" dirty="0">
                <a:solidFill>
                  <a:schemeClr val="tx2"/>
                </a:solidFill>
                <a:latin typeface="MinionPro-Regular"/>
              </a:rPr>
              <a:t>oznacza odpowiedni symbol, numer, wyróżnik </a:t>
            </a:r>
            <a:r>
              <a:rPr lang="pl-PL" sz="1800" b="1" dirty="0" smtClean="0">
                <a:solidFill>
                  <a:schemeClr val="tx2"/>
                </a:solidFill>
                <a:latin typeface="MinionPro-Regular"/>
              </a:rPr>
              <a:t>stosowany </a:t>
            </a:r>
            <a:r>
              <a:rPr lang="pl-PL" sz="1800" b="1" dirty="0">
                <a:solidFill>
                  <a:schemeClr val="tx2"/>
                </a:solidFill>
                <a:latin typeface="MinionPro-Regular"/>
              </a:rPr>
              <a:t>przy rejestracji, ewidencji lub oznaczeniu dokumentu, który umożliwia sporządzanie zestawienia </a:t>
            </a:r>
            <a:r>
              <a:rPr lang="pl-PL" sz="1800" b="1" dirty="0" smtClean="0">
                <a:solidFill>
                  <a:schemeClr val="tx2"/>
                </a:solidFill>
                <a:latin typeface="MinionPro-Regular"/>
              </a:rPr>
              <a:t>lub rejestru </a:t>
            </a:r>
            <a:r>
              <a:rPr lang="pl-PL" sz="1800" b="1" dirty="0">
                <a:solidFill>
                  <a:schemeClr val="tx2"/>
                </a:solidFill>
                <a:latin typeface="MinionPro-Regular"/>
              </a:rPr>
              <a:t>dowodów księgowych w określonym przedziale czasowym ujmujących wszystkie </a:t>
            </a:r>
            <a:r>
              <a:rPr lang="pl-PL" sz="1800" b="1" dirty="0" smtClean="0">
                <a:solidFill>
                  <a:schemeClr val="tx2"/>
                </a:solidFill>
                <a:latin typeface="MinionPro-Regular"/>
              </a:rPr>
              <a:t>operacje związane </a:t>
            </a:r>
            <a:r>
              <a:rPr lang="pl-PL" sz="1800" b="1" dirty="0">
                <a:solidFill>
                  <a:schemeClr val="tx2"/>
                </a:solidFill>
                <a:latin typeface="MinionPro-Regular"/>
              </a:rPr>
              <a:t>z projektem oraz obejmujących przynajmniej następujący zakres danych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: nr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dokumentu źródłowego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, nr ewidencyjny lub księgowy dokumentu, datę wystawienia dokumentu, kwotę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brutto, netto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dokumentu, kwota kwalifikowalna dotycząca projektu. </a:t>
            </a:r>
            <a:endParaRPr lang="pl-PL" sz="1800" dirty="0" smtClean="0">
              <a:solidFill>
                <a:schemeClr val="tx2"/>
              </a:solidFill>
              <a:latin typeface="MinionPro-Regular"/>
            </a:endParaRPr>
          </a:p>
          <a:p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Beneficjent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stosując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rozwiązanie polegające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na wprowadzeniu kodu księgowego zobowiązany jest przy składaniu wniosku o 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płatność do </a:t>
            </a:r>
            <a:r>
              <a:rPr lang="pl-PL" sz="1800" dirty="0">
                <a:solidFill>
                  <a:schemeClr val="tx2"/>
                </a:solidFill>
                <a:latin typeface="MinionPro-Regular"/>
              </a:rPr>
              <a:t>sporządzania techniką komputerową w postaci arkusza kalkulacyjnego (oraz załączania wydruku</a:t>
            </a:r>
            <a:r>
              <a:rPr lang="pl-PL" sz="1800" dirty="0" smtClean="0">
                <a:solidFill>
                  <a:schemeClr val="tx2"/>
                </a:solidFill>
                <a:latin typeface="MinionPro-Regular"/>
              </a:rPr>
              <a:t>)</a:t>
            </a:r>
            <a:endParaRPr lang="pl-PL" sz="1800" dirty="0">
              <a:solidFill>
                <a:schemeClr val="tx2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799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ts val="750"/>
              </a:spcBef>
            </a:pPr>
            <a:r>
              <a:rPr lang="pl-P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pl-P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l-PL" sz="4400" b="1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Dziękuję </a:t>
            </a:r>
            <a:r>
              <a:rPr lang="pl-PL" sz="44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 uwagę</a:t>
            </a:r>
            <a: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pl-PL" sz="44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pl-PL" sz="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Aneta </a:t>
            </a:r>
            <a:r>
              <a:rPr lang="pl-PL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Rozwadowska Jachacz</a:t>
            </a:r>
            <a:endParaRPr lang="pl-PL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7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50"/>
            <a:ext cx="8715375" cy="60007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endParaRPr lang="pl-PL" sz="2600" dirty="0" smtClean="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 rozpatruje celowość realizacji zadania publicznego przez organizacje pozarządowe oraz podmioty wymienione w art. 3 ust. 3, biorąc pod uwagę: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stopień, w jakim wniosek odpowiada priorytetowym zadaniom publicznym, określonym w programie współpracy z organizacjami pozarządowymi i podmiotami wymienionymi w art. 3 ust. 3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zapewnienie wysokiej jakości wykonania danego zadania,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środki dostępne na realizację zadań publicznych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korzyści wynikające z realizacji zadania publicznego przez organizację pozarządową lub podmioty wymienione w art. 3 ust. 3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pl-PL" sz="2600" dirty="0" smtClean="0"/>
          </a:p>
        </p:txBody>
      </p:sp>
    </p:spTree>
    <p:extLst>
      <p:ext uri="{BB962C8B-B14F-4D97-AF65-F5344CB8AC3E}">
        <p14:creationId xmlns:p14="http://schemas.microsoft.com/office/powerpoint/2010/main" val="13628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250031" y="1916832"/>
            <a:ext cx="8643937" cy="37147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 informuje o podjętym rozstrzygnięciu, a w przypadku stwierdzenia celowości realizacji zadania publicznego informuje składającego wniosek o trybie zlecenia zadania publicznego, oraz o terminie ogłoszenia otwartego konkursu ofert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odpowiedź organ ma miesiąc czasu (dotychczas 2-m-ce)</a:t>
            </a:r>
          </a:p>
        </p:txBody>
      </p:sp>
      <p:sp>
        <p:nvSpPr>
          <p:cNvPr id="31747" name="pole tekstowe 2"/>
          <p:cNvSpPr txBox="1">
            <a:spLocks noChangeArrowheads="1"/>
          </p:cNvSpPr>
          <p:nvPr/>
        </p:nvSpPr>
        <p:spPr bwMode="auto">
          <a:xfrm>
            <a:off x="2928938" y="357188"/>
            <a:ext cx="328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0" y="90872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 ofert – </a:t>
            </a:r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podmioty</a:t>
            </a:r>
            <a:endParaRPr lang="pl-PL" sz="3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330" y="2038152"/>
            <a:ext cx="7772870" cy="3424107"/>
          </a:xfrm>
        </p:spPr>
        <p:txBody>
          <a:bodyPr/>
          <a:lstStyle/>
          <a:p>
            <a:pPr algn="just" eaLnBrk="1" hangingPunct="1"/>
            <a:endParaRPr lang="pl-PL" sz="2800" dirty="0" smtClean="0"/>
          </a:p>
          <a:p>
            <a:pPr eaLnBrk="1" hangingPunct="1"/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otwartym konkursie ofert uczestniczą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organizacje pozarządowe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podmioty wymienione w art. 3 ust. 3 </a:t>
            </a:r>
          </a:p>
          <a:p>
            <a:pPr eaLnBrk="1" hangingPunct="1"/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konkursie nie uczestniczą jednostki podległe i nadzorowane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lang="pl-PL" sz="2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pl-PL" dirty="0" smtClean="0"/>
          </a:p>
          <a:p>
            <a:pPr eaLnBrk="1" hangingPunct="1"/>
            <a:endParaRPr lang="pl-PL" dirty="0" smtClean="0"/>
          </a:p>
          <a:p>
            <a:pPr eaLnBrk="1" hangingPunct="1"/>
            <a:endParaRPr lang="pl-PL" dirty="0" smtClean="0"/>
          </a:p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221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0" y="764704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ogłoszenia konkursu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1014" y="2348880"/>
            <a:ext cx="7886700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dirty="0" smtClean="0"/>
              <a:t>  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Ogłoszenie otwartego konkursu ofert na realizację zadań publicznych w roku następnym może nastąpić na podstawie projektu uchwały budżetowej przekazanego organowi stanowiącemu jednostki samorządu terytorialnego na zasadach określonych w przepisach ustawy o finansach publicznych.</a:t>
            </a:r>
          </a:p>
        </p:txBody>
      </p:sp>
    </p:spTree>
    <p:extLst>
      <p:ext uri="{BB962C8B-B14F-4D97-AF65-F5344CB8AC3E}">
        <p14:creationId xmlns:p14="http://schemas.microsoft.com/office/powerpoint/2010/main" val="23682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Ogłoszenie – elementy obowiązkowe</a:t>
            </a:r>
            <a:endParaRPr lang="pl-PL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odzaju zadania;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ysokości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środków publicznych przeznaczonych na realizację tego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Zasadach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przyznawania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dotacji;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erminach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warunkach realizacji 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erminie </a:t>
            </a:r>
            <a:r>
              <a:rPr lang="pl-PL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składania ofert</a:t>
            </a: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pl-PL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2">
      <a:dk1>
        <a:srgbClr val="DBDBDB"/>
      </a:dk1>
      <a:lt1>
        <a:srgbClr val="C0C0C0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2583</Words>
  <Application>Microsoft Office PowerPoint</Application>
  <PresentationFormat>Pokaz na ekranie (4:3)</PresentationFormat>
  <Paragraphs>207</Paragraphs>
  <Slides>48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58" baseType="lpstr">
      <vt:lpstr>Agency FB</vt:lpstr>
      <vt:lpstr>Arial</vt:lpstr>
      <vt:lpstr>Calibri</vt:lpstr>
      <vt:lpstr>Calibri Light</vt:lpstr>
      <vt:lpstr>Courier New</vt:lpstr>
      <vt:lpstr>MinionPro-It</vt:lpstr>
      <vt:lpstr>MinionPro-Regular</vt:lpstr>
      <vt:lpstr>Times New Roman</vt:lpstr>
      <vt:lpstr>Wingdings</vt:lpstr>
      <vt:lpstr>Motyw pakietu Office</vt:lpstr>
      <vt:lpstr>Rozliczanie zadań publicznych w ngo</vt:lpstr>
      <vt:lpstr>Program szkolenia</vt:lpstr>
      <vt:lpstr>Program szkolenia</vt:lpstr>
      <vt:lpstr>Własna inicjatywa ngo</vt:lpstr>
      <vt:lpstr>Prezentacja programu PowerPoint</vt:lpstr>
      <vt:lpstr>Prezentacja programu PowerPoint</vt:lpstr>
      <vt:lpstr>Konkurs ofert – podmioty</vt:lpstr>
      <vt:lpstr>Termin ogłoszenia konkursu</vt:lpstr>
      <vt:lpstr>Ogłoszenie – elementy obowiązkowe</vt:lpstr>
      <vt:lpstr>Ogłoszenie – elementy obowiązkowe</vt:lpstr>
      <vt:lpstr>Ogłoszenie – wyróżniki jst</vt:lpstr>
      <vt:lpstr>Miejsca zamieszczania ogłoszeń</vt:lpstr>
      <vt:lpstr>Oferta wspólna </vt:lpstr>
      <vt:lpstr>Prezentacja programu PowerPoint</vt:lpstr>
      <vt:lpstr>Umowa - oferta wspólna</vt:lpstr>
      <vt:lpstr>Rozstrzygnięcie przez organ administracji publicznej</vt:lpstr>
      <vt:lpstr>Prezentacja programu PowerPoint</vt:lpstr>
      <vt:lpstr>Prezentacja programu PowerPoint</vt:lpstr>
      <vt:lpstr>Podpisanie umowy</vt:lpstr>
      <vt:lpstr>Sprawozdanie</vt:lpstr>
      <vt:lpstr>Małe granty </vt:lpstr>
      <vt:lpstr>Procedura</vt:lpstr>
      <vt:lpstr>Prezentacja programu PowerPoint</vt:lpstr>
      <vt:lpstr>Prezentacja programu PowerPoint</vt:lpstr>
      <vt:lpstr>Ograniczenia</vt:lpstr>
      <vt:lpstr>Ograniczenia</vt:lpstr>
      <vt:lpstr>Obowiązki informacyjne</vt:lpstr>
      <vt:lpstr>Obowiązki informacyjne</vt:lpstr>
      <vt:lpstr>Uprawnienia samorządu</vt:lpstr>
      <vt:lpstr>Realizacja zadania</vt:lpstr>
      <vt:lpstr>Harmonogram i inne ważne terminy</vt:lpstr>
      <vt:lpstr>Podstawa prawna</vt:lpstr>
      <vt:lpstr>Podstawa prawna</vt:lpstr>
      <vt:lpstr>Podstawa prawna</vt:lpstr>
      <vt:lpstr>Podstawa prawna</vt:lpstr>
      <vt:lpstr>Prawidłowy opis faktur</vt:lpstr>
      <vt:lpstr>Prezentacja programu PowerPoint</vt:lpstr>
      <vt:lpstr>Prawidłowy opis faktur</vt:lpstr>
      <vt:lpstr>Prawidłowy opis faktur</vt:lpstr>
      <vt:lpstr>Obowiązki </vt:lpstr>
      <vt:lpstr>Księgowość i kontrola zadania</vt:lpstr>
      <vt:lpstr>Wykorzystanie odsetek</vt:lpstr>
      <vt:lpstr>Rozliczenie wkładu własnego</vt:lpstr>
      <vt:lpstr>Rozliczenie projektu / zadania</vt:lpstr>
      <vt:lpstr>Rozliczenie projektu / zadania</vt:lpstr>
      <vt:lpstr>Zasady prowadzenia księgowości projektu PO KL</vt:lpstr>
      <vt:lpstr>Zasady prowadzenia księgowości projektu PO KL</vt:lpstr>
      <vt:lpstr> Dziękuję za uwagę </vt:lpstr>
    </vt:vector>
  </TitlesOfParts>
  <Company>Curulis s.c.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Samsung</dc:creator>
  <cp:lastModifiedBy>Aneta Rozwadowska</cp:lastModifiedBy>
  <cp:revision>21</cp:revision>
  <dcterms:created xsi:type="dcterms:W3CDTF">2013-08-12T15:48:02Z</dcterms:created>
  <dcterms:modified xsi:type="dcterms:W3CDTF">2014-10-01T18:43:50Z</dcterms:modified>
</cp:coreProperties>
</file>